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2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Fare 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A1733"/>
              </a:solidFill>
              <a:effectLst/>
            </c:spPr>
          </c:dPt>
          <c:dPt>
            <c:idx val="1"/>
            <c:bubble3D val="0"/>
            <c:spPr>
              <a:solidFill>
                <a:srgbClr val="5C6D8C"/>
              </a:solidFill>
              <a:effectLst/>
            </c:spPr>
          </c:dPt>
          <c:dPt>
            <c:idx val="2"/>
            <c:bubble3D val="0"/>
            <c:spPr>
              <a:solidFill>
                <a:srgbClr val="8A93A6"/>
              </a:solidFill>
              <a:effectLst/>
            </c:spPr>
          </c:dPt>
          <c:dPt>
            <c:idx val="3"/>
            <c:bubble3D val="0"/>
            <c:spPr>
              <a:solidFill>
                <a:srgbClr val="B0A78F"/>
              </a:solidFill>
              <a:effectLst/>
            </c:spPr>
          </c:dPt>
          <c:dPt>
            <c:idx val="4"/>
            <c:bubble3D val="0"/>
            <c:spPr>
              <a:solidFill>
                <a:srgbClr val="D4C9A8"/>
              </a:solidFill>
              <a:effectLst/>
            </c:spPr>
          </c:dPt>
          <c:dPt>
            <c:idx val="5"/>
            <c:bubble3D val="0"/>
            <c:spPr>
              <a:solidFill>
                <a:srgbClr val="F4B33C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Driver pay</c:v>
                </c:pt>
                <c:pt idx="1">
                  <c:v>Insurance</c:v>
                </c:pt>
                <c:pt idx="2">
                  <c:v>Driver ops</c:v>
                </c:pt>
                <c:pt idx="3">
                  <c:v>Payments</c:v>
                </c:pt>
                <c:pt idx="4">
                  <c:v>Support+infra+CAC</c:v>
                </c:pt>
                <c:pt idx="5">
                  <c:v>Platform contribution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41.26</c:v>
                </c:pt>
                <c:pt idx="1">
                  <c:v>1.85</c:v>
                </c:pt>
                <c:pt idx="2">
                  <c:v>0.85</c:v>
                </c:pt>
                <c:pt idx="3">
                  <c:v>1.76</c:v>
                </c:pt>
                <c:pt idx="4">
                  <c:v>1.68</c:v>
                </c:pt>
                <c:pt idx="5">
                  <c:v>13.28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area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Monthly GMV ($K)</c:v>
                </c:pt>
              </c:strCache>
            </c:strRef>
          </c:tx>
          <c:spPr>
            <a:solidFill>
              <a:srgbClr val="F4B33C">
                <a:alpha val="60000"/>
              </a:srgbClr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Sheet1!$A$2:$A$25</c:f>
              <c:multiLvlStrCache>
                <c:ptCount val="24"/>
                <c:lvl>
                  <c:pt idx="0">
                    <c:v>M1</c:v>
                  </c:pt>
                  <c:pt idx="1">
                    <c:v>M2</c:v>
                  </c:pt>
                  <c:pt idx="2">
                    <c:v>M3</c:v>
                  </c:pt>
                  <c:pt idx="3">
                    <c:v>M4</c:v>
                  </c:pt>
                  <c:pt idx="4">
                    <c:v>M5</c:v>
                  </c:pt>
                  <c:pt idx="5">
                    <c:v>M6</c:v>
                  </c:pt>
                  <c:pt idx="6">
                    <c:v>M7</c:v>
                  </c:pt>
                  <c:pt idx="7">
                    <c:v>M8</c:v>
                  </c:pt>
                  <c:pt idx="8">
                    <c:v>M9</c:v>
                  </c:pt>
                  <c:pt idx="9">
                    <c:v>M10</c:v>
                  </c:pt>
                  <c:pt idx="10">
                    <c:v>M11</c:v>
                  </c:pt>
                  <c:pt idx="11">
                    <c:v>M12</c:v>
                  </c:pt>
                  <c:pt idx="12">
                    <c:v>M13</c:v>
                  </c:pt>
                  <c:pt idx="13">
                    <c:v>M14</c:v>
                  </c:pt>
                  <c:pt idx="14">
                    <c:v>M15</c:v>
                  </c:pt>
                  <c:pt idx="15">
                    <c:v>M16</c:v>
                  </c:pt>
                  <c:pt idx="16">
                    <c:v>M17</c:v>
                  </c:pt>
                  <c:pt idx="17">
                    <c:v>M18</c:v>
                  </c:pt>
                  <c:pt idx="18">
                    <c:v>M19</c:v>
                  </c:pt>
                  <c:pt idx="19">
                    <c:v>M20</c:v>
                  </c:pt>
                  <c:pt idx="20">
                    <c:v>M21</c:v>
                  </c:pt>
                  <c:pt idx="21">
                    <c:v>M22</c:v>
                  </c:pt>
                  <c:pt idx="22">
                    <c:v>M23</c:v>
                  </c:pt>
                  <c:pt idx="23">
                    <c:v>M24</c:v>
                  </c:pt>
                </c:lvl>
              </c:multiLvlStrCache>
            </c:multiLvl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24</c:v>
                </c:pt>
                <c:pt idx="1">
                  <c:v>55</c:v>
                </c:pt>
                <c:pt idx="2">
                  <c:v>109</c:v>
                </c:pt>
                <c:pt idx="3">
                  <c:v>182</c:v>
                </c:pt>
                <c:pt idx="4">
                  <c:v>273</c:v>
                </c:pt>
                <c:pt idx="5">
                  <c:v>394</c:v>
                </c:pt>
                <c:pt idx="6">
                  <c:v>546</c:v>
                </c:pt>
                <c:pt idx="7">
                  <c:v>728</c:v>
                </c:pt>
                <c:pt idx="8">
                  <c:v>941</c:v>
                </c:pt>
                <c:pt idx="9">
                  <c:v>2306</c:v>
                </c:pt>
                <c:pt idx="10">
                  <c:v>2670</c:v>
                </c:pt>
                <c:pt idx="11">
                  <c:v>3034</c:v>
                </c:pt>
                <c:pt idx="12">
                  <c:v>5006</c:v>
                </c:pt>
                <c:pt idx="13">
                  <c:v>5461</c:v>
                </c:pt>
                <c:pt idx="14">
                  <c:v>5916</c:v>
                </c:pt>
                <c:pt idx="15">
                  <c:v>8495</c:v>
                </c:pt>
                <c:pt idx="16">
                  <c:v>9102</c:v>
                </c:pt>
                <c:pt idx="17">
                  <c:v>9709</c:v>
                </c:pt>
                <c:pt idx="18">
                  <c:v>10316</c:v>
                </c:pt>
                <c:pt idx="19">
                  <c:v>10922</c:v>
                </c:pt>
                <c:pt idx="20">
                  <c:v>11529</c:v>
                </c:pt>
                <c:pt idx="21">
                  <c:v>12136</c:v>
                </c:pt>
                <c:pt idx="22">
                  <c:v>12743</c:v>
                </c:pt>
                <c:pt idx="23">
                  <c:v>13350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094734554"/>
        <c:axId val="2094734552"/>
        <c:axId val="2094734556"/>
      </c:area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CE6D6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7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657600"/>
            <a:ext cx="7315200" cy="7315200"/>
          </a:xfrm>
          <a:prstGeom prst="ellipse">
            <a:avLst/>
          </a:prstGeom>
          <a:solidFill>
            <a:srgbClr val="F4B33C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1828800"/>
            <a:ext cx="5486400" cy="5486400"/>
          </a:xfrm>
          <a:prstGeom prst="ellipse">
            <a:avLst/>
          </a:prstGeom>
          <a:solidFill>
            <a:srgbClr val="F4B33C">
              <a:alpha val="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548640"/>
            <a:ext cx="457200" cy="457200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5" name="Text 3"/>
          <p:cNvSpPr/>
          <p:nvPr/>
        </p:nvSpPr>
        <p:spPr>
          <a:xfrm>
            <a:off x="1097280" y="5029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48640" y="23774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PITCH · 2026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43200"/>
            <a:ext cx="100584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car.</a:t>
            </a:r>
            <a:endParaRPr lang="en-US" sz="80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driver.</a:t>
            </a:r>
            <a:endParaRPr lang="en-US" sz="80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way home.</a:t>
            </a:r>
            <a:endParaRPr lang="en-US" sz="8000" dirty="0"/>
          </a:p>
        </p:txBody>
      </p:sp>
      <p:sp>
        <p:nvSpPr>
          <p:cNvPr id="8" name="Text 6"/>
          <p:cNvSpPr/>
          <p:nvPr/>
        </p:nvSpPr>
        <p:spPr>
          <a:xfrm>
            <a:off x="548640" y="55778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9D2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is a designated-driver service for the rideshare era — a vetted driver comes to you on an e-scooter and drives you home in your own car. So tomorrow morning, your keys, your commute, and your coffee run are right where they should be.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8B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Not for redistribution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PROJECTIONS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Path to $30M annualized EBITDA by Month 24.</a:t>
            </a:r>
            <a:endParaRPr lang="en-US" sz="32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548640" y="2743200"/>
          <a:ext cx="1106424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Shape 4"/>
          <p:cNvSpPr/>
          <p:nvPr/>
        </p:nvSpPr>
        <p:spPr>
          <a:xfrm>
            <a:off x="548640" y="5852160"/>
            <a:ext cx="2697480" cy="640080"/>
          </a:xfrm>
          <a:prstGeom prst="rect">
            <a:avLst/>
          </a:prstGeom>
          <a:solidFill>
            <a:srgbClr val="0A1733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58978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6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85800" y="61447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Contribution-margin positive in Austin pilot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3337560" y="5852160"/>
            <a:ext cx="2697480" cy="640080"/>
          </a:xfrm>
          <a:prstGeom prst="rect">
            <a:avLst/>
          </a:prstGeom>
          <a:solidFill>
            <a:srgbClr val="0A1733"/>
          </a:solidFill>
          <a:ln/>
        </p:spPr>
      </p:sp>
      <p:sp>
        <p:nvSpPr>
          <p:cNvPr id="11" name="Text 8"/>
          <p:cNvSpPr/>
          <p:nvPr/>
        </p:nvSpPr>
        <p:spPr>
          <a:xfrm>
            <a:off x="3474720" y="58978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12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3474720" y="61447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cities live · $900K monthly GMV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6126480" y="5852160"/>
            <a:ext cx="2697480" cy="640080"/>
          </a:xfrm>
          <a:prstGeom prst="rect">
            <a:avLst/>
          </a:prstGeom>
          <a:solidFill>
            <a:srgbClr val="0A1733"/>
          </a:solidFill>
          <a:ln/>
        </p:spPr>
      </p:sp>
      <p:sp>
        <p:nvSpPr>
          <p:cNvPr id="14" name="Text 11"/>
          <p:cNvSpPr/>
          <p:nvPr/>
        </p:nvSpPr>
        <p:spPr>
          <a:xfrm>
            <a:off x="6263640" y="58978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18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263640" y="61447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cities live · $9.7M monthly GMV · Series A closes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8915400" y="5852160"/>
            <a:ext cx="2697480" cy="640080"/>
          </a:xfrm>
          <a:prstGeom prst="rect">
            <a:avLst/>
          </a:prstGeom>
          <a:solidFill>
            <a:srgbClr val="0A1733"/>
          </a:solidFill>
          <a:ln/>
        </p:spPr>
      </p:sp>
      <p:sp>
        <p:nvSpPr>
          <p:cNvPr id="17" name="Text 14"/>
          <p:cNvSpPr/>
          <p:nvPr/>
        </p:nvSpPr>
        <p:spPr>
          <a:xfrm>
            <a:off x="9052560" y="58978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24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9052560" y="6144768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$13.3M monthly GMV · $30M annualized EBITDA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Founding team — to be filled in.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4231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the founding profile we're hiring/recruiting against. Replace each card with real bios as the team forms.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3200400"/>
            <a:ext cx="54864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" y="3474720"/>
            <a:ext cx="822960" cy="82296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34747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1828800" y="34290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CEO / Founder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828800" y="3794760"/>
            <a:ext cx="4114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Operator with marketplace or rideshare ops experience. Owns vision, fundraise, and city-launch playbook.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3200400"/>
            <a:ext cx="54864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583680" y="3474720"/>
            <a:ext cx="822960" cy="82296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14" name="Text 12"/>
          <p:cNvSpPr/>
          <p:nvPr/>
        </p:nvSpPr>
        <p:spPr>
          <a:xfrm>
            <a:off x="6583680" y="34747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7589520" y="34290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Head of Operations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7589520" y="3794760"/>
            <a:ext cx="4114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Ex-Uber/DoorDash launcher. Runs Austin pilot, driver supply, and unit-economics measurement.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4754880"/>
            <a:ext cx="54864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22960" y="5029200"/>
            <a:ext cx="822960" cy="82296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50292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3200" dirty="0"/>
          </a:p>
        </p:txBody>
      </p:sp>
      <p:sp>
        <p:nvSpPr>
          <p:cNvPr id="20" name="Text 18"/>
          <p:cNvSpPr/>
          <p:nvPr/>
        </p:nvSpPr>
        <p:spPr>
          <a:xfrm>
            <a:off x="1828800" y="49834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Head of Engineering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828800" y="5349240"/>
            <a:ext cx="4114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+ backend lead. Builds rider app, driver app, dispatch, and insurance integration.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09360" y="4754880"/>
            <a:ext cx="54864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583680" y="5029200"/>
            <a:ext cx="822960" cy="82296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24" name="Text 22"/>
          <p:cNvSpPr/>
          <p:nvPr/>
        </p:nvSpPr>
        <p:spPr>
          <a:xfrm>
            <a:off x="6583680" y="502920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7589520" y="49834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Insurance &amp; Legal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589520" y="5349240"/>
            <a:ext cx="4114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GC with commercial-auto background. Owns underwriting relationships and per-state regulatory.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13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7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4114800"/>
            <a:ext cx="7315200" cy="7315200"/>
          </a:xfrm>
          <a:prstGeom prst="ellipse">
            <a:avLst/>
          </a:prstGeom>
          <a:solidFill>
            <a:srgbClr val="F4B33C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Raising $5.0M seed.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48640" y="29260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 months of runway. Pilot city + city #2. Series A at Mo 14–16.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48640" y="40233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&amp; product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834640" y="405993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10" name="Shape 8"/>
          <p:cNvSpPr/>
          <p:nvPr/>
        </p:nvSpPr>
        <p:spPr>
          <a:xfrm>
            <a:off x="2834640" y="4059936"/>
            <a:ext cx="3017520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1" name="Text 9"/>
          <p:cNvSpPr/>
          <p:nvPr/>
        </p:nvSpPr>
        <p:spPr>
          <a:xfrm>
            <a:off x="2926080" y="40233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$1.6M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43891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launches (4 markets)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834640" y="442569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14" name="Shape 12"/>
          <p:cNvSpPr/>
          <p:nvPr/>
        </p:nvSpPr>
        <p:spPr>
          <a:xfrm>
            <a:off x="2834640" y="4425696"/>
            <a:ext cx="2263140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5" name="Text 13"/>
          <p:cNvSpPr/>
          <p:nvPr/>
        </p:nvSpPr>
        <p:spPr>
          <a:xfrm>
            <a:off x="2926080" y="438912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$1.2M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47548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&amp; brand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834640" y="479145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18" name="Shape 16"/>
          <p:cNvSpPr/>
          <p:nvPr/>
        </p:nvSpPr>
        <p:spPr>
          <a:xfrm>
            <a:off x="2834640" y="4791456"/>
            <a:ext cx="1320165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9" name="Text 17"/>
          <p:cNvSpPr/>
          <p:nvPr/>
        </p:nvSpPr>
        <p:spPr>
          <a:xfrm>
            <a:off x="2926080" y="475488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$0.7M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12064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&amp; legal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834640" y="515721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22" name="Shape 20"/>
          <p:cNvSpPr/>
          <p:nvPr/>
        </p:nvSpPr>
        <p:spPr>
          <a:xfrm>
            <a:off x="2834640" y="5157216"/>
            <a:ext cx="1131570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23" name="Text 21"/>
          <p:cNvSpPr/>
          <p:nvPr/>
        </p:nvSpPr>
        <p:spPr>
          <a:xfrm>
            <a:off x="2926080" y="512064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$0.6M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48640" y="54864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support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834640" y="552297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26" name="Shape 24"/>
          <p:cNvSpPr/>
          <p:nvPr/>
        </p:nvSpPr>
        <p:spPr>
          <a:xfrm>
            <a:off x="2834640" y="5522976"/>
            <a:ext cx="942975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27" name="Text 25"/>
          <p:cNvSpPr/>
          <p:nvPr/>
        </p:nvSpPr>
        <p:spPr>
          <a:xfrm>
            <a:off x="2926080" y="548640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$0.5M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48640" y="585216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capital &amp; buffer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834640" y="5888736"/>
            <a:ext cx="3017520" cy="246888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30" name="Shape 28"/>
          <p:cNvSpPr/>
          <p:nvPr/>
        </p:nvSpPr>
        <p:spPr>
          <a:xfrm>
            <a:off x="2834640" y="5888736"/>
            <a:ext cx="754380" cy="246888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31" name="Text 29"/>
          <p:cNvSpPr/>
          <p:nvPr/>
        </p:nvSpPr>
        <p:spPr>
          <a:xfrm>
            <a:off x="2926080" y="5852160"/>
            <a:ext cx="1097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$0.4M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126480" y="3886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$5M BUYS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126480" y="4325112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34" name="Text 32"/>
          <p:cNvSpPr/>
          <p:nvPr/>
        </p:nvSpPr>
        <p:spPr>
          <a:xfrm>
            <a:off x="6419088" y="425196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city live by Mo 3 with 1,000+ paid trips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126480" y="4654296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36" name="Text 34"/>
          <p:cNvSpPr/>
          <p:nvPr/>
        </p:nvSpPr>
        <p:spPr>
          <a:xfrm>
            <a:off x="6419088" y="4581144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Contribution-margin positive in pilot by Mo 6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126480" y="4983480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38" name="Text 36"/>
          <p:cNvSpPr/>
          <p:nvPr/>
        </p:nvSpPr>
        <p:spPr>
          <a:xfrm>
            <a:off x="6419088" y="4910328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#2 launches Mo 10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6126480" y="5312664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40" name="Text 38"/>
          <p:cNvSpPr/>
          <p:nvPr/>
        </p:nvSpPr>
        <p:spPr>
          <a:xfrm>
            <a:off x="6419088" y="5239512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$900K monthly GMV by Mo 12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126480" y="5641848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42" name="Text 40"/>
          <p:cNvSpPr/>
          <p:nvPr/>
        </p:nvSpPr>
        <p:spPr>
          <a:xfrm>
            <a:off x="6419088" y="5568696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cities, $2.5M monthly GMV, Series A by Mo 18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6126480" y="5971032"/>
            <a:ext cx="164592" cy="164592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44" name="Text 42"/>
          <p:cNvSpPr/>
          <p:nvPr/>
        </p:nvSpPr>
        <p:spPr>
          <a:xfrm>
            <a:off x="6419088" y="5897880"/>
            <a:ext cx="5760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Path to $30M annualized EBITDA by Mo 24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13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7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-1828800"/>
            <a:ext cx="9144000" cy="9144000"/>
          </a:xfrm>
          <a:prstGeom prst="ellipse">
            <a:avLst/>
          </a:prstGeom>
          <a:solidFill>
            <a:srgbClr val="F4B33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22860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Thanks.</a:t>
            </a:r>
            <a:endParaRPr lang="en-US" sz="10000" dirty="0"/>
          </a:p>
        </p:txBody>
      </p:sp>
      <p:sp>
        <p:nvSpPr>
          <p:cNvPr id="6" name="Text 4"/>
          <p:cNvSpPr/>
          <p:nvPr/>
        </p:nvSpPr>
        <p:spPr>
          <a:xfrm>
            <a:off x="548640" y="365760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Let's get your car home.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45720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jeff.schatz112@gmail.com  ·  shotgun.app (placeholder)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8B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— for partner discussion only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4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Rideshare leaves your car behind.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drove to the bar, the procedure, or the dinner — getting yourself home only solves half the problem. You still need to get your car home before tomorrow's commute. Today, you have bad options.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3931920"/>
            <a:ext cx="35661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3931920"/>
            <a:ext cx="3566160" cy="73152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41605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3.2M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822960" y="5349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Cars left at US bars overnight each year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5989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AAA traffic-safety estimate, 2024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297680" y="3931920"/>
            <a:ext cx="35661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297680" y="3931920"/>
            <a:ext cx="3566160" cy="73152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0" y="41605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$1.4B</a:t>
            </a:r>
            <a:endParaRPr lang="en-US" sz="5600" dirty="0"/>
          </a:p>
        </p:txBody>
      </p:sp>
      <p:sp>
        <p:nvSpPr>
          <p:cNvPr id="15" name="Text 13"/>
          <p:cNvSpPr/>
          <p:nvPr/>
        </p:nvSpPr>
        <p:spPr>
          <a:xfrm>
            <a:off x="4572000" y="5349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 cost of US bar-area DUI incidents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0" y="5989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NHTSA economic-impact study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8046720" y="3931920"/>
            <a:ext cx="35661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6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046720" y="3931920"/>
            <a:ext cx="3566160" cy="73152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9" name="Text 17"/>
          <p:cNvSpPr/>
          <p:nvPr/>
        </p:nvSpPr>
        <p:spPr>
          <a:xfrm>
            <a:off x="8321040" y="4160520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$42</a:t>
            </a:r>
            <a:endParaRPr lang="en-US" sz="5600" dirty="0"/>
          </a:p>
        </p:txBody>
      </p:sp>
      <p:sp>
        <p:nvSpPr>
          <p:cNvPr id="20" name="Text 18"/>
          <p:cNvSpPr/>
          <p:nvPr/>
        </p:nvSpPr>
        <p:spPr>
          <a:xfrm>
            <a:off x="8321040" y="5349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cost of double Uber + parking ticket morning-after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321040" y="5989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survey, 612 bar patrons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13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7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We send a driver to your car.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Then they drive you — and your car — home.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3657600" y="3931920"/>
            <a:ext cx="4572000" cy="1828800"/>
          </a:xfrm>
          <a:prstGeom prst="roundRect">
            <a:avLst>
              <a:gd name="adj" fmla="val 20000"/>
            </a:avLst>
          </a:prstGeom>
          <a:solidFill>
            <a:srgbClr val="142647"/>
          </a:solidFill>
          <a:ln w="12700">
            <a:solidFill>
              <a:srgbClr val="F4B33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206240" y="4114800"/>
            <a:ext cx="3474720" cy="822960"/>
          </a:xfrm>
          <a:prstGeom prst="roundRect">
            <a:avLst>
              <a:gd name="adj" fmla="val 22222"/>
            </a:avLst>
          </a:prstGeom>
          <a:solidFill>
            <a:srgbClr val="F4B33C">
              <a:alpha val="30000"/>
            </a:srgbClr>
          </a:solidFill>
          <a:ln w="12700">
            <a:solidFill>
              <a:srgbClr val="F4B33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97680" y="420624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DRIVER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126480" y="4206240"/>
            <a:ext cx="1463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0" y="5577840"/>
            <a:ext cx="640080" cy="640080"/>
          </a:xfrm>
          <a:prstGeom prst="ellipse">
            <a:avLst/>
          </a:prstGeom>
          <a:solidFill>
            <a:srgbClr val="111111"/>
          </a:solidFill>
          <a:ln w="254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132320" y="5577840"/>
            <a:ext cx="640080" cy="640080"/>
          </a:xfrm>
          <a:prstGeom prst="ellipse">
            <a:avLst/>
          </a:prstGeom>
          <a:solidFill>
            <a:srgbClr val="111111"/>
          </a:solidFill>
          <a:ln w="25400">
            <a:solidFill>
              <a:srgbClr val="33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955280" y="4526280"/>
            <a:ext cx="1097280" cy="365760"/>
          </a:xfrm>
          <a:prstGeom prst="ellipse">
            <a:avLst/>
          </a:prstGeom>
          <a:solidFill>
            <a:srgbClr val="F4B33C">
              <a:alpha val="70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640080" y="6263640"/>
            <a:ext cx="274320" cy="274320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6217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Vetted, professional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389120" y="6263640"/>
            <a:ext cx="274320" cy="274320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17" name="Text 15"/>
          <p:cNvSpPr/>
          <p:nvPr/>
        </p:nvSpPr>
        <p:spPr>
          <a:xfrm>
            <a:off x="4754880" y="6217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like rideshare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138160" y="6263640"/>
            <a:ext cx="274320" cy="274320"/>
          </a:xfrm>
          <a:prstGeom prst="ellipse">
            <a:avLst/>
          </a:prstGeom>
          <a:solidFill>
            <a:srgbClr val="F4B33C"/>
          </a:solidFill>
          <a:ln/>
        </p:spPr>
      </p:sp>
      <p:sp>
        <p:nvSpPr>
          <p:cNvPr id="19" name="Text 17"/>
          <p:cNvSpPr/>
          <p:nvPr/>
        </p:nvSpPr>
        <p:spPr>
          <a:xfrm>
            <a:off x="8503920" y="62179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Solves the morning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Four taps. Twelve minutes. Your car in your driveway.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548640" y="30175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22960" y="3246120"/>
            <a:ext cx="502920" cy="50292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Request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822960" y="443484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the app, set pickup and drop-off, see flat upfront fare.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54680" y="4526280"/>
            <a:ext cx="182880" cy="0"/>
          </a:xfrm>
          <a:prstGeom prst="line">
            <a:avLst/>
          </a:prstGeom>
          <a:noFill/>
          <a:ln w="25400">
            <a:solidFill>
              <a:srgbClr val="F4B33C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3337560" y="30175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11880" y="3246120"/>
            <a:ext cx="502920" cy="50292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14" name="Text 12"/>
          <p:cNvSpPr/>
          <p:nvPr/>
        </p:nvSpPr>
        <p:spPr>
          <a:xfrm>
            <a:off x="361188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61188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Driver scoots over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3611880" y="443484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Vetted driver arrives in 10–15 min on a folding e-scooter.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943600" y="4526280"/>
            <a:ext cx="182880" cy="0"/>
          </a:xfrm>
          <a:prstGeom prst="line">
            <a:avLst/>
          </a:prstGeom>
          <a:noFill/>
          <a:ln w="25400">
            <a:solidFill>
              <a:srgbClr val="F4B33C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6126480" y="30175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400800" y="3246120"/>
            <a:ext cx="502920" cy="50292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0080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ride shotgun</a:t>
            </a:r>
            <a:endParaRPr lang="en-US" sz="1900" dirty="0"/>
          </a:p>
        </p:txBody>
      </p:sp>
      <p:sp>
        <p:nvSpPr>
          <p:cNvPr id="22" name="Text 20"/>
          <p:cNvSpPr/>
          <p:nvPr/>
        </p:nvSpPr>
        <p:spPr>
          <a:xfrm>
            <a:off x="6400800" y="443484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drive your car. You sober up, return texts, or nap.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732520" y="4526280"/>
            <a:ext cx="182880" cy="0"/>
          </a:xfrm>
          <a:prstGeom prst="line">
            <a:avLst/>
          </a:prstGeom>
          <a:noFill/>
          <a:ln w="25400">
            <a:solidFill>
              <a:srgbClr val="F4B33C"/>
            </a:solidFill>
            <a:prstDash val="solid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8915400" y="3017520"/>
            <a:ext cx="2606040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9189720" y="3246120"/>
            <a:ext cx="502920" cy="502920"/>
          </a:xfrm>
          <a:prstGeom prst="ellipse">
            <a:avLst/>
          </a:prstGeom>
          <a:solidFill>
            <a:srgbClr val="0A1733"/>
          </a:solidFill>
          <a:ln/>
        </p:spPr>
      </p:sp>
      <p:sp>
        <p:nvSpPr>
          <p:cNvPr id="26" name="Text 24"/>
          <p:cNvSpPr/>
          <p:nvPr/>
        </p:nvSpPr>
        <p:spPr>
          <a:xfrm>
            <a:off x="9189720" y="3246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189720" y="3931920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Wake up to your car</a:t>
            </a:r>
            <a:endParaRPr lang="en-US" sz="1900" dirty="0"/>
          </a:p>
        </p:txBody>
      </p:sp>
      <p:sp>
        <p:nvSpPr>
          <p:cNvPr id="28" name="Text 26"/>
          <p:cNvSpPr/>
          <p:nvPr/>
        </p:nvSpPr>
        <p:spPr>
          <a:xfrm>
            <a:off x="9189720" y="4434840"/>
            <a:ext cx="21945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Drop-off at home, park where you like, scooter to next job.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Every trip is covered by a custom commercial-auto policy on top of the rider's personal insurance during the active trip window.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 things changed in the last 24 months.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548640" y="242316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Earlier attempts failed because the unit economics, supply, and insurance market couldn't support them. They can now.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329184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554480" y="32461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Rideshare habits normalized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1554480" y="365760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 of US adults under 45 have used Uber/Lyft. They're conditioned to summon a driver from a phone, share location, and pay digitally. The behavioral activation cost for Shotgun is near zero.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241280" y="365760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Research, 2024 mobility survey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48640" y="438912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554480" y="4343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E-scooters made driver logistics cheap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1554480" y="475488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folding e-scooter costs $400, lasts 18 months, and replaces what used to require a 2-driver chase car. Driver supply economics that broke 'designated driver' services in 2014 now work.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241280" y="475488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driver-ops modeling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48640" y="548640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4B33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554480" y="54406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Commercial auto coverage is priceable</a:t>
            </a:r>
            <a:endParaRPr lang="en-US" sz="1900" dirty="0"/>
          </a:p>
        </p:txBody>
      </p:sp>
      <p:sp>
        <p:nvSpPr>
          <p:cNvPr id="17" name="Text 15"/>
          <p:cNvSpPr/>
          <p:nvPr/>
        </p:nvSpPr>
        <p:spPr>
          <a:xfrm>
            <a:off x="1554480" y="5852160"/>
            <a:ext cx="8686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Insurtech carriers (Hippo, Branch) now write per-mile commercial auto for non-fleet operators. We have a written quote: $1.85 per active trip in pilot markets. This wasn't underwritable in 2018.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0241280" y="58521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Indications from 2 carriers, May 2026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13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$14B annual opportunity hiding inside the rideshare market.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3108960"/>
            <a:ext cx="5943600" cy="2926080"/>
          </a:xfrm>
          <a:prstGeom prst="rect">
            <a:avLst/>
          </a:prstGeom>
          <a:solidFill>
            <a:srgbClr val="0A173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61188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$48B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822960" y="46634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US for-hire driving spend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4983480"/>
            <a:ext cx="5303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9D2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Including rideshare, taxi, livery, designated-driver and chauffeur services. We compete with all of them on the moments the car must come home.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675120" y="3108960"/>
            <a:ext cx="5486400" cy="1371600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2" name="Text 10"/>
          <p:cNvSpPr/>
          <p:nvPr/>
        </p:nvSpPr>
        <p:spPr>
          <a:xfrm>
            <a:off x="6949440" y="324612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949440" y="347472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$14.2B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949440" y="406908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drove-to-drink + post-medical + long-haul demand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675120" y="4617720"/>
            <a:ext cx="5486400" cy="1371600"/>
          </a:xfrm>
          <a:prstGeom prst="rect">
            <a:avLst/>
          </a:prstGeom>
          <a:solidFill>
            <a:srgbClr val="142647"/>
          </a:solidFill>
          <a:ln w="12700">
            <a:solidFill>
              <a:srgbClr val="F4B3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0" y="47548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 (Year 5)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949440" y="498348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$340M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949440" y="55778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metros, 2.4% penetration of SAM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8640" y="63550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Sources: NHTSA, AAA, BLS rideshare data, internal driver-ops modeling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13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Marketplace take rate. $13.28 contribution per trip at maturity.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48640" y="26974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$60.68 blended fare goes</a:t>
            </a:r>
            <a:endParaRPr lang="en-US" sz="13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548640" y="3108960"/>
          <a:ext cx="50292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Shape 5"/>
          <p:cNvSpPr/>
          <p:nvPr/>
        </p:nvSpPr>
        <p:spPr>
          <a:xfrm>
            <a:off x="6217920" y="2743200"/>
            <a:ext cx="539496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217920" y="2743200"/>
            <a:ext cx="54864" cy="777240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0" name="Text 7"/>
          <p:cNvSpPr/>
          <p:nvPr/>
        </p:nvSpPr>
        <p:spPr>
          <a:xfrm>
            <a:off x="6446520" y="28163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 rate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446520" y="30175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8229600" y="29718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 / GMV — competitive with Uber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217920" y="3657600"/>
            <a:ext cx="539496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217920" y="3657600"/>
            <a:ext cx="54864" cy="777240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15" name="Text 12"/>
          <p:cNvSpPr/>
          <p:nvPr/>
        </p:nvSpPr>
        <p:spPr>
          <a:xfrm>
            <a:off x="6446520" y="37307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Contribution margin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6446520" y="39319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21.9%</a:t>
            </a:r>
            <a:endParaRPr lang="en-US" sz="2600" dirty="0"/>
          </a:p>
        </p:txBody>
      </p:sp>
      <p:sp>
        <p:nvSpPr>
          <p:cNvPr id="17" name="Text 14"/>
          <p:cNvSpPr/>
          <p:nvPr/>
        </p:nvSpPr>
        <p:spPr>
          <a:xfrm>
            <a:off x="8229600" y="38862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$13.28 per trip after all variable cost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6217920" y="4572000"/>
            <a:ext cx="539496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6217920" y="4572000"/>
            <a:ext cx="54864" cy="777240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20" name="Text 17"/>
          <p:cNvSpPr/>
          <p:nvPr/>
        </p:nvSpPr>
        <p:spPr>
          <a:xfrm>
            <a:off x="6446520" y="46451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Driver payout %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6446520" y="48463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68%</a:t>
            </a:r>
            <a:endParaRPr lang="en-US" sz="2600" dirty="0"/>
          </a:p>
        </p:txBody>
      </p:sp>
      <p:sp>
        <p:nvSpPr>
          <p:cNvPr id="22" name="Text 19"/>
          <p:cNvSpPr/>
          <p:nvPr/>
        </p:nvSpPr>
        <p:spPr>
          <a:xfrm>
            <a:off x="8229600" y="48006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than Uber as driver brings no car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6217920" y="5486400"/>
            <a:ext cx="539496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CE6D6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6217920" y="5486400"/>
            <a:ext cx="54864" cy="777240"/>
          </a:xfrm>
          <a:prstGeom prst="rect">
            <a:avLst/>
          </a:prstGeom>
          <a:solidFill>
            <a:srgbClr val="F4B33C"/>
          </a:solidFill>
          <a:ln/>
        </p:spPr>
      </p:sp>
      <p:sp>
        <p:nvSpPr>
          <p:cNvPr id="25" name="Text 22"/>
          <p:cNvSpPr/>
          <p:nvPr/>
        </p:nvSpPr>
        <p:spPr>
          <a:xfrm>
            <a:off x="6446520" y="55595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1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trip insurance cost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446520" y="576072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$1.85</a:t>
            </a:r>
            <a:endParaRPr lang="en-US" sz="2600" dirty="0"/>
          </a:p>
        </p:txBody>
      </p:sp>
      <p:sp>
        <p:nvSpPr>
          <p:cNvPr id="27" name="Text 24"/>
          <p:cNvSpPr/>
          <p:nvPr/>
        </p:nvSpPr>
        <p:spPr>
          <a:xfrm>
            <a:off x="8229600" y="571500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Quoted from 2 carriers, May 2026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13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Two failed categories converge on one open lane.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1463040" y="2926080"/>
            <a:ext cx="1005840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7C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92240" y="2926080"/>
            <a:ext cx="0" cy="3383280"/>
          </a:xfrm>
          <a:prstGeom prst="line">
            <a:avLst/>
          </a:prstGeom>
          <a:noFill/>
          <a:ln w="12700">
            <a:solidFill>
              <a:srgbClr val="DDD7C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463040" y="4617720"/>
            <a:ext cx="10058400" cy="0"/>
          </a:xfrm>
          <a:prstGeom prst="line">
            <a:avLst/>
          </a:prstGeom>
          <a:noFill/>
          <a:ln w="12700">
            <a:solidFill>
              <a:srgbClr val="DDD7C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926080"/>
            <a:ext cx="100584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YOUR CAR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463040" y="63550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APP-NATIVE / FAST DISPATCH →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64592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8B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Phone-dispatched, brings driver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67512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8B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Phone-dispatched, no driver service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675120" y="4754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8B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App-native, no driver service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9171432" y="5427878"/>
            <a:ext cx="274320" cy="274320"/>
          </a:xfrm>
          <a:prstGeom prst="ellipse">
            <a:avLst/>
          </a:prstGeom>
          <a:solidFill>
            <a:srgbClr val="0A1733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491472" y="5362042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Uber / Lyft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491472" y="560893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$48B mkt — no your-car option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136392" y="3803904"/>
            <a:ext cx="274320" cy="274320"/>
          </a:xfrm>
          <a:prstGeom prst="ellipse">
            <a:avLst/>
          </a:prstGeom>
          <a:solidFill>
            <a:srgbClr val="99999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56432" y="3738067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Dryver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456432" y="3984955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$80+ flat, 45 min wait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633472" y="4480560"/>
            <a:ext cx="274320" cy="274320"/>
          </a:xfrm>
          <a:prstGeom prst="ellipse">
            <a:avLst/>
          </a:prstGeom>
          <a:solidFill>
            <a:srgbClr val="99999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953512" y="4414723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BeMyDD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953512" y="4661611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Regional, phone-only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44568" y="4142232"/>
            <a:ext cx="274320" cy="274320"/>
          </a:xfrm>
          <a:prstGeom prst="ellipse">
            <a:avLst/>
          </a:prstGeom>
          <a:solidFill>
            <a:srgbClr val="999999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64608" y="4076395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KeySober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64608" y="4323283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Hyperlocal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9372600" y="3465576"/>
            <a:ext cx="274320" cy="274320"/>
          </a:xfrm>
          <a:prstGeom prst="ellipse">
            <a:avLst/>
          </a:prstGeom>
          <a:solidFill>
            <a:srgbClr val="F4B33C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001000" y="3365906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001000" y="361279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 min, flat fare, app-native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737360" y="67665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9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we win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1737360" y="708660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Existing 'designated driver' services are run like 1990s taxi dispatch — phone-call, $80 flat, 45-min wait. Rideshare is app-native but never solved the morning-after problem. Shotgun is the first product that's both.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13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48640"/>
            <a:ext cx="292608" cy="292608"/>
          </a:xfrm>
          <a:prstGeom prst="ellipse">
            <a:avLst/>
          </a:prstGeom>
          <a:solidFill>
            <a:srgbClr val="F4B33C"/>
          </a:solidFill>
          <a:ln w="12700">
            <a:solidFill>
              <a:srgbClr val="E09B1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2688" y="530352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17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Shotgun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548640" y="1371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09B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E0E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Single-city pilot. Then four metros over 24 months.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48640" y="24688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refuse to expand until pilot economics work. Austin first because of dense bar district + flat geography + favorable insurance regulator.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3474720"/>
            <a:ext cx="11064240" cy="548640"/>
          </a:xfrm>
          <a:prstGeom prst="rect">
            <a:avLst/>
          </a:prstGeom>
          <a:solidFill>
            <a:srgbClr val="142647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3474720"/>
            <a:ext cx="4149090" cy="548640"/>
          </a:xfrm>
          <a:prstGeom prst="rect">
            <a:avLst/>
          </a:prstGeom>
          <a:solidFill>
            <a:srgbClr val="F4B33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520440"/>
            <a:ext cx="39662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 — Austin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3749040"/>
            <a:ext cx="39662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1–9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697730" y="3474720"/>
            <a:ext cx="1383030" cy="548640"/>
          </a:xfrm>
          <a:prstGeom prst="rect">
            <a:avLst/>
          </a:prstGeom>
          <a:solidFill>
            <a:srgbClr val="E09B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89170" y="3520440"/>
            <a:ext cx="12001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#2 — Denver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89170" y="3749040"/>
            <a:ext cx="12001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10–12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080760" y="3474720"/>
            <a:ext cx="1383030" cy="548640"/>
          </a:xfrm>
          <a:prstGeom prst="rect">
            <a:avLst/>
          </a:prstGeom>
          <a:solidFill>
            <a:srgbClr val="E09B1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3520440"/>
            <a:ext cx="12001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#3 — Charlotte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172200" y="3749040"/>
            <a:ext cx="120015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A1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13–15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463790" y="3474720"/>
            <a:ext cx="4149090" cy="548640"/>
          </a:xfrm>
          <a:prstGeom prst="rect">
            <a:avLst/>
          </a:prstGeom>
          <a:solidFill>
            <a:srgbClr val="0A1733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555230" y="3520440"/>
            <a:ext cx="39662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City #4 — Nashville · Series A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555230" y="3749040"/>
            <a:ext cx="396621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F4B3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 16–24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548640" y="4572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9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Riders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8640" y="502920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partnerships — co-branded coasters with QR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Hospital outpatient referrals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Geofenced paid social (10 PM–2 AM)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 first-trip credit + referral kickback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97680" y="4572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9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Drivers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297680" y="502920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 ex-Uber drivers with 4.85★+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 sign-on bonus for 50 trips in 30 days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Hub-based shifts (no chase needed)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Hourly minimum guarantee for first 90 days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46720" y="45720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9B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Geographic logic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046720" y="502920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Pilot: 1 dense bar district + 1 hospital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 zone-by-zone, not city-wide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Insurance approved per-state before launch</a:t>
            </a:r>
            <a:endParaRPr lang="en-US" sz="11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E0E0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Hubs co-located with parking garages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Shotgun · Seed Pitch Deck · Confidential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0728655" y="64922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13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Shotgun — Seed Pitch Deck</dc:title>
  <dc:subject>PptxGenJS Presentation</dc:subject>
  <dc:creator>Shotgun</dc:creator>
  <cp:lastModifiedBy>Shotgun</cp:lastModifiedBy>
  <cp:revision>1</cp:revision>
  <dcterms:created xsi:type="dcterms:W3CDTF">2026-05-07T21:30:15Z</dcterms:created>
  <dcterms:modified xsi:type="dcterms:W3CDTF">2026-05-07T21:30:15Z</dcterms:modified>
</cp:coreProperties>
</file>